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3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60"/>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3" Type="http://schemas.openxmlformats.org/officeDocument/2006/relationships/tableStyles" Target="tableStyles.xml"/><Relationship Id="rId12" Type="http://schemas.openxmlformats.org/officeDocument/2006/relationships/viewProps" Target="viewProps.xml"/><Relationship Id="rId11" Type="http://schemas.openxmlformats.org/officeDocument/2006/relationships/presProps" Target="presProps.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单击此处编辑母版标题样式</a:t>
            </a:r>
            <a:endParaRPr lang="zh-CN" altLang="en-US" dirty="0"/>
          </a:p>
        </p:txBody>
      </p:sp>
      <p:sp>
        <p:nvSpPr>
          <p:cNvPr id="3" name="副标题 2"/>
          <p:cNvSpPr>
            <a:spLocks noGrp="1"/>
          </p:cNvSpPr>
          <p:nvPr>
            <p:ph type="subTitle" idx="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ags" Target="../tags/tag65.xml"/><Relationship Id="rId3" Type="http://schemas.openxmlformats.org/officeDocument/2006/relationships/image" Target="../media/image1.jpeg"/><Relationship Id="rId2" Type="http://schemas.openxmlformats.org/officeDocument/2006/relationships/tags" Target="../tags/tag64.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71.xml"/><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tags" Target="../tags/tag70.xml"/><Relationship Id="rId1" Type="http://schemas.openxmlformats.org/officeDocument/2006/relationships/tags" Target="../tags/tag69.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74.xml"/><Relationship Id="rId3" Type="http://schemas.openxmlformats.org/officeDocument/2006/relationships/image" Target="../media/image4.png"/><Relationship Id="rId2" Type="http://schemas.openxmlformats.org/officeDocument/2006/relationships/tags" Target="../tags/tag73.xml"/><Relationship Id="rId1" Type="http://schemas.openxmlformats.org/officeDocument/2006/relationships/tags" Target="../tags/tag72.xml"/></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77.xml"/><Relationship Id="rId3" Type="http://schemas.openxmlformats.org/officeDocument/2006/relationships/image" Target="../media/image5.png"/><Relationship Id="rId2" Type="http://schemas.openxmlformats.org/officeDocument/2006/relationships/tags" Target="../tags/tag76.xml"/><Relationship Id="rId1" Type="http://schemas.openxmlformats.org/officeDocument/2006/relationships/tags" Target="../tags/tag75.xml"/></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80.xml"/><Relationship Id="rId3" Type="http://schemas.openxmlformats.org/officeDocument/2006/relationships/image" Target="../media/image6.png"/><Relationship Id="rId2" Type="http://schemas.openxmlformats.org/officeDocument/2006/relationships/tags" Target="../tags/tag79.xml"/><Relationship Id="rId1" Type="http://schemas.openxmlformats.org/officeDocument/2006/relationships/tags" Target="../tags/tag78.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83.xml"/><Relationship Id="rId3" Type="http://schemas.openxmlformats.org/officeDocument/2006/relationships/image" Target="../media/image7.png"/><Relationship Id="rId2" Type="http://schemas.openxmlformats.org/officeDocument/2006/relationships/tags" Target="../tags/tag82.xml"/><Relationship Id="rId1" Type="http://schemas.openxmlformats.org/officeDocument/2006/relationships/tags" Target="../tags/tag81.xm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en-US" altLang="zh-CN"/>
              <a:t>Python API Calling Tutorial</a:t>
            </a:r>
            <a:endParaRPr lang="en-US" altLang="zh-CN"/>
          </a:p>
        </p:txBody>
      </p:sp>
      <p:sp>
        <p:nvSpPr>
          <p:cNvPr id="3" name="副标题 2"/>
          <p:cNvSpPr>
            <a:spLocks noGrp="1"/>
          </p:cNvSpPr>
          <p:nvPr>
            <p:ph type="subTitle" idx="1"/>
            <p:custDataLst>
              <p:tags r:id="rId2"/>
            </p:custDataLst>
          </p:nvPr>
        </p:nvSpPr>
        <p:spPr/>
        <p:txBody>
          <a:bodyPr/>
          <a:p>
            <a:endParaRPr lang="zh-CN" altLang="en-US"/>
          </a:p>
        </p:txBody>
      </p:sp>
      <p:pic>
        <p:nvPicPr>
          <p:cNvPr id="4" name="图片 3"/>
          <p:cNvPicPr/>
          <p:nvPr/>
        </p:nvPicPr>
        <p:blipFill>
          <a:blip r:embed="rId3"/>
          <a:stretch>
            <a:fillRect/>
          </a:stretch>
        </p:blipFill>
        <p:spPr>
          <a:xfrm>
            <a:off x="2795905" y="3560445"/>
            <a:ext cx="5670550" cy="1472565"/>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1. Introduction</a:t>
            </a:r>
            <a:endParaRPr lang="en-US" altLang="zh-CN"/>
          </a:p>
        </p:txBody>
      </p:sp>
      <p:sp>
        <p:nvSpPr>
          <p:cNvPr id="3" name="内容占位符 2"/>
          <p:cNvSpPr>
            <a:spLocks noGrp="1"/>
          </p:cNvSpPr>
          <p:nvPr>
            <p:ph idx="1"/>
            <p:custDataLst>
              <p:tags r:id="rId2"/>
            </p:custDataLst>
          </p:nvPr>
        </p:nvSpPr>
        <p:spPr/>
        <p:txBody>
          <a:bodyPr/>
          <a:p>
            <a:r>
              <a:rPr lang="en-US" altLang="zh-CN"/>
              <a:t>This tutorial will help you understand how to call APIs in Python. An API (Application Programming Interface) is a software implementation that allows different applications to communicate with each other. Using APIs, you can integrate different functionalities into your applications, thereby improving development efficiency and resource utilization.</a:t>
            </a:r>
            <a:endParaRPr lang="en-US" altLang="zh-CN"/>
          </a:p>
          <a:p>
            <a:endParaRPr lang="en-US" altLang="zh-CN"/>
          </a:p>
          <a:p>
            <a:r>
              <a:rPr lang="en-US" altLang="zh-CN"/>
              <a:t>In this tutorial, we will show you how to use Python's requests library to send HTTP </a:t>
            </a:r>
            <a:r>
              <a:rPr lang="en-US" altLang="zh-CN">
                <a:solidFill>
                  <a:srgbClr val="FF0000"/>
                </a:solidFill>
              </a:rPr>
              <a:t>requests</a:t>
            </a:r>
            <a:r>
              <a:rPr lang="en-US" altLang="zh-CN"/>
              <a:t> and access public APIs to retrieve data. We will also learn how to process the data returned by the API and how to control the API's behavior by setting parameters.</a:t>
            </a:r>
            <a:endParaRPr lang="en-US" altLang="zh-CN"/>
          </a:p>
        </p:txBody>
      </p:sp>
    </p:spTree>
    <p:custDataLst>
      <p:tags r:id="rId3"/>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2. Send a GET request</a:t>
            </a:r>
            <a:endParaRPr lang="en-US" altLang="zh-CN"/>
          </a:p>
        </p:txBody>
      </p:sp>
      <p:sp>
        <p:nvSpPr>
          <p:cNvPr id="3" name="内容占位符 2"/>
          <p:cNvSpPr>
            <a:spLocks noGrp="1"/>
          </p:cNvSpPr>
          <p:nvPr>
            <p:ph idx="1"/>
            <p:custDataLst>
              <p:tags r:id="rId2"/>
            </p:custDataLst>
          </p:nvPr>
        </p:nvSpPr>
        <p:spPr/>
        <p:txBody>
          <a:bodyPr/>
          <a:p>
            <a:r>
              <a:rPr lang="en-US" altLang="zh-CN"/>
              <a:t>A GET request is a common HTTP request method for retrieving data from a server. For public API interfaces, we can use GET requests to obtain data.</a:t>
            </a:r>
            <a:endParaRPr lang="en-US" altLang="zh-CN"/>
          </a:p>
          <a:p>
            <a:r>
              <a:rPr lang="en-US" altLang="zh-CN"/>
              <a:t>In Python, the </a:t>
            </a:r>
            <a:r>
              <a:rPr lang="en-US" altLang="zh-CN">
                <a:solidFill>
                  <a:srgbClr val="FF0000"/>
                </a:solidFill>
              </a:rPr>
              <a:t>requests</a:t>
            </a:r>
            <a:r>
              <a:rPr lang="en-US" altLang="zh-CN"/>
              <a:t> library can be used to send GET requests. First, we need to install the requests library, which can be done using the following command:</a:t>
            </a:r>
            <a:endParaRPr lang="en-US" altLang="zh-CN"/>
          </a:p>
        </p:txBody>
      </p:sp>
      <p:pic>
        <p:nvPicPr>
          <p:cNvPr id="4" name="图片 3" descr="1"/>
          <p:cNvPicPr>
            <a:picLocks noChangeAspect="1"/>
          </p:cNvPicPr>
          <p:nvPr/>
        </p:nvPicPr>
        <p:blipFill>
          <a:blip r:embed="rId3"/>
          <a:stretch>
            <a:fillRect/>
          </a:stretch>
        </p:blipFill>
        <p:spPr>
          <a:xfrm>
            <a:off x="840105" y="3308985"/>
            <a:ext cx="7943850" cy="419100"/>
          </a:xfrm>
          <a:prstGeom prst="rect">
            <a:avLst/>
          </a:prstGeom>
        </p:spPr>
      </p:pic>
      <p:sp>
        <p:nvSpPr>
          <p:cNvPr id="6" name="文本框 5"/>
          <p:cNvSpPr txBox="1"/>
          <p:nvPr/>
        </p:nvSpPr>
        <p:spPr>
          <a:xfrm>
            <a:off x="542925" y="3945255"/>
            <a:ext cx="8538210" cy="893445"/>
          </a:xfrm>
          <a:prstGeom prst="rect">
            <a:avLst/>
          </a:prstGeom>
          <a:noFill/>
        </p:spPr>
        <p:txBody>
          <a:bodyPr wrap="square" rtlCol="0">
            <a:noAutofit/>
          </a:bodyPr>
          <a:p>
            <a:r>
              <a:rPr lang="en-US" altLang="zh-CN"/>
              <a:t>After installation, we can import the </a:t>
            </a:r>
            <a:r>
              <a:rPr lang="en-US" altLang="zh-CN">
                <a:solidFill>
                  <a:srgbClr val="FF0000"/>
                </a:solidFill>
              </a:rPr>
              <a:t>requests</a:t>
            </a:r>
            <a:r>
              <a:rPr lang="en-US" altLang="zh-CN"/>
              <a:t> library into our Python scripts and then use the </a:t>
            </a:r>
            <a:r>
              <a:rPr lang="en-US" altLang="zh-CN">
                <a:solidFill>
                  <a:srgbClr val="FF0000"/>
                </a:solidFill>
              </a:rPr>
              <a:t>requests.get()</a:t>
            </a:r>
            <a:r>
              <a:rPr lang="en-US" altLang="zh-CN"/>
              <a:t> method to send GET requests. Below is a simple example code:</a:t>
            </a:r>
            <a:endParaRPr lang="zh-CN" altLang="en-US"/>
          </a:p>
        </p:txBody>
      </p:sp>
      <p:pic>
        <p:nvPicPr>
          <p:cNvPr id="7" name="图片 6" descr="2"/>
          <p:cNvPicPr>
            <a:picLocks noChangeAspect="1"/>
          </p:cNvPicPr>
          <p:nvPr/>
        </p:nvPicPr>
        <p:blipFill>
          <a:blip r:embed="rId4"/>
          <a:stretch>
            <a:fillRect/>
          </a:stretch>
        </p:blipFill>
        <p:spPr>
          <a:xfrm>
            <a:off x="979805" y="4775835"/>
            <a:ext cx="6910070" cy="1202690"/>
          </a:xfrm>
          <a:prstGeom prst="rect">
            <a:avLst/>
          </a:prstGeom>
        </p:spPr>
      </p:pic>
      <p:sp>
        <p:nvSpPr>
          <p:cNvPr id="8" name="文本框 7"/>
          <p:cNvSpPr txBox="1"/>
          <p:nvPr/>
        </p:nvSpPr>
        <p:spPr>
          <a:xfrm>
            <a:off x="781050" y="5977890"/>
            <a:ext cx="10325735" cy="785495"/>
          </a:xfrm>
          <a:prstGeom prst="rect">
            <a:avLst/>
          </a:prstGeom>
          <a:noFill/>
        </p:spPr>
        <p:txBody>
          <a:bodyPr wrap="square" rtlCol="0">
            <a:noAutofit/>
          </a:bodyPr>
          <a:p>
            <a:r>
              <a:rPr lang="en-US" altLang="zh-CN"/>
              <a:t>In the example above, we sent a GET request to </a:t>
            </a:r>
            <a:r>
              <a:rPr lang="en-US" altLang="zh-CN">
                <a:solidFill>
                  <a:srgbClr val="FF0000"/>
                </a:solidFill>
              </a:rPr>
              <a:t>https://api.example.com/data</a:t>
            </a:r>
            <a:r>
              <a:rPr lang="en-US" altLang="zh-CN"/>
              <a:t> and stored the returned </a:t>
            </a:r>
            <a:r>
              <a:rPr lang="en-US" altLang="zh-CN">
                <a:solidFill>
                  <a:srgbClr val="FF0000"/>
                </a:solidFill>
              </a:rPr>
              <a:t>response</a:t>
            </a:r>
            <a:r>
              <a:rPr lang="en-US" altLang="zh-CN"/>
              <a:t> in the variable `response.text`. The returned data can be retrieved using `</a:t>
            </a:r>
            <a:r>
              <a:rPr lang="en-US" altLang="zh-CN">
                <a:solidFill>
                  <a:srgbClr val="FF0000"/>
                </a:solidFill>
              </a:rPr>
              <a:t>response.text</a:t>
            </a:r>
            <a:r>
              <a:rPr lang="en-US" altLang="zh-CN"/>
              <a:t>`.</a:t>
            </a:r>
            <a:endParaRPr lang="zh-CN" altLang="en-US"/>
          </a:p>
        </p:txBody>
      </p:sp>
    </p:spTree>
    <p:custDataLst>
      <p:tags r:id="rId5"/>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3. Process the data returned by the API.</a:t>
            </a:r>
            <a:endParaRPr lang="en-US" altLang="zh-CN"/>
          </a:p>
        </p:txBody>
      </p:sp>
      <p:sp>
        <p:nvSpPr>
          <p:cNvPr id="3" name="内容占位符 2"/>
          <p:cNvSpPr>
            <a:spLocks noGrp="1"/>
          </p:cNvSpPr>
          <p:nvPr>
            <p:ph idx="1"/>
            <p:custDataLst>
              <p:tags r:id="rId2"/>
            </p:custDataLst>
          </p:nvPr>
        </p:nvSpPr>
        <p:spPr/>
        <p:txBody>
          <a:bodyPr/>
          <a:p>
            <a:r>
              <a:rPr lang="en-US" altLang="zh-CN"/>
              <a:t>Data returned by API interfaces is typically organized in JSON format. JSON (</a:t>
            </a:r>
            <a:r>
              <a:rPr lang="en-US" altLang="zh-CN">
                <a:solidFill>
                  <a:schemeClr val="accent4"/>
                </a:solidFill>
              </a:rPr>
              <a:t>JavaScript</a:t>
            </a:r>
            <a:r>
              <a:rPr lang="en-US" altLang="zh-CN"/>
              <a:t> Object Notation) is a commonly used data exchange format, characterized by its readability and ease of parsing.</a:t>
            </a:r>
            <a:endParaRPr lang="en-US" altLang="zh-CN"/>
          </a:p>
          <a:p>
            <a:r>
              <a:rPr lang="en-US" altLang="zh-CN"/>
              <a:t>In Python, the `</a:t>
            </a:r>
            <a:r>
              <a:rPr lang="en-US" altLang="zh-CN">
                <a:solidFill>
                  <a:srgbClr val="C00000"/>
                </a:solidFill>
              </a:rPr>
              <a:t>json</a:t>
            </a:r>
            <a:r>
              <a:rPr lang="en-US" altLang="zh-CN"/>
              <a:t>` library can be used to parse JSON data. We can use the `</a:t>
            </a:r>
            <a:r>
              <a:rPr lang="en-US" altLang="zh-CN">
                <a:solidFill>
                  <a:srgbClr val="C00000"/>
                </a:solidFill>
              </a:rPr>
              <a:t>json.loads()</a:t>
            </a:r>
            <a:r>
              <a:rPr lang="en-US" altLang="zh-CN"/>
              <a:t>` method to convert a JSON string into a Python object, which can then be easily manipulated and accessed.</a:t>
            </a:r>
            <a:endParaRPr lang="en-US" altLang="zh-CN"/>
          </a:p>
          <a:p>
            <a:r>
              <a:rPr lang="en-US" altLang="zh-CN"/>
              <a:t>Below is a sample code example for processing JSON data returned by an API:</a:t>
            </a:r>
            <a:endParaRPr lang="en-US" altLang="zh-CN"/>
          </a:p>
        </p:txBody>
      </p:sp>
      <p:pic>
        <p:nvPicPr>
          <p:cNvPr id="4" name="图片 3" descr="3"/>
          <p:cNvPicPr>
            <a:picLocks noChangeAspect="1"/>
          </p:cNvPicPr>
          <p:nvPr/>
        </p:nvPicPr>
        <p:blipFill>
          <a:blip r:embed="rId3"/>
          <a:stretch>
            <a:fillRect/>
          </a:stretch>
        </p:blipFill>
        <p:spPr>
          <a:xfrm>
            <a:off x="685165" y="4284345"/>
            <a:ext cx="6312535" cy="1457960"/>
          </a:xfrm>
          <a:prstGeom prst="rect">
            <a:avLst/>
          </a:prstGeom>
        </p:spPr>
      </p:pic>
      <p:sp>
        <p:nvSpPr>
          <p:cNvPr id="5" name="文本框 4"/>
          <p:cNvSpPr txBox="1"/>
          <p:nvPr/>
        </p:nvSpPr>
        <p:spPr>
          <a:xfrm>
            <a:off x="326390" y="5742305"/>
            <a:ext cx="11250295" cy="2479675"/>
          </a:xfrm>
          <a:prstGeom prst="rect">
            <a:avLst/>
          </a:prstGeom>
          <a:noFill/>
        </p:spPr>
        <p:txBody>
          <a:bodyPr wrap="square" rtlCol="0">
            <a:noAutofit/>
          </a:bodyPr>
          <a:p>
            <a:r>
              <a:rPr lang="en-US" altLang="zh-CN"/>
              <a:t>In the example above, we first send a GET request using the </a:t>
            </a:r>
            <a:r>
              <a:rPr lang="en-US" altLang="zh-CN">
                <a:solidFill>
                  <a:srgbClr val="C00000"/>
                </a:solidFill>
              </a:rPr>
              <a:t>requests.get()</a:t>
            </a:r>
            <a:r>
              <a:rPr lang="en-US" altLang="zh-CN"/>
              <a:t> method and convert the returned response into JSON format </a:t>
            </a:r>
            <a:r>
              <a:rPr lang="en-US" altLang="zh-CN">
                <a:solidFill>
                  <a:srgbClr val="C00000"/>
                </a:solidFill>
              </a:rPr>
              <a:t>data</a:t>
            </a:r>
            <a:r>
              <a:rPr lang="en-US" altLang="zh-CN"/>
              <a:t>, storing it in the data variable. Then, we can access specific fields in the returned data through </a:t>
            </a:r>
            <a:r>
              <a:rPr lang="en-US" altLang="zh-CN">
                <a:solidFill>
                  <a:srgbClr val="C00000"/>
                </a:solidFill>
              </a:rPr>
              <a:t>data['key']</a:t>
            </a:r>
            <a:r>
              <a:rPr lang="en-US" altLang="zh-CN"/>
              <a:t>.</a:t>
            </a:r>
            <a:endParaRPr lang="zh-CN" altLang="en-US"/>
          </a:p>
        </p:txBody>
      </p:sp>
    </p:spTree>
    <p:custDataLst>
      <p:tags r:id="rId4"/>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4. Send a POST request</a:t>
            </a:r>
            <a:endParaRPr lang="en-US" altLang="zh-CN"/>
          </a:p>
        </p:txBody>
      </p:sp>
      <p:sp>
        <p:nvSpPr>
          <p:cNvPr id="3" name="内容占位符 2"/>
          <p:cNvSpPr>
            <a:spLocks noGrp="1"/>
          </p:cNvSpPr>
          <p:nvPr>
            <p:ph idx="1"/>
            <p:custDataLst>
              <p:tags r:id="rId2"/>
            </p:custDataLst>
          </p:nvPr>
        </p:nvSpPr>
        <p:spPr/>
        <p:txBody>
          <a:bodyPr/>
          <a:p>
            <a:r>
              <a:rPr lang="en-US" altLang="zh-CN"/>
              <a:t>Besides GET requests, we can also use POST requests to submit data to API interfaces. POST requests are typically used to create or modify resources on a server.</a:t>
            </a:r>
            <a:endParaRPr lang="en-US" altLang="zh-CN"/>
          </a:p>
          <a:p>
            <a:r>
              <a:rPr lang="en-US" altLang="zh-CN"/>
              <a:t>In Python, we can use the `requests.post()` method to send a POST request, passing the data to be sent via the `data` parameter. Below is an example code:</a:t>
            </a:r>
            <a:endParaRPr lang="en-US" altLang="zh-CN"/>
          </a:p>
        </p:txBody>
      </p:sp>
      <p:pic>
        <p:nvPicPr>
          <p:cNvPr id="4" name="图片 3" descr="4"/>
          <p:cNvPicPr>
            <a:picLocks noChangeAspect="1"/>
          </p:cNvPicPr>
          <p:nvPr/>
        </p:nvPicPr>
        <p:blipFill>
          <a:blip r:embed="rId3"/>
          <a:stretch>
            <a:fillRect/>
          </a:stretch>
        </p:blipFill>
        <p:spPr>
          <a:xfrm>
            <a:off x="688975" y="3092450"/>
            <a:ext cx="6518910" cy="2054225"/>
          </a:xfrm>
          <a:prstGeom prst="rect">
            <a:avLst/>
          </a:prstGeom>
        </p:spPr>
      </p:pic>
      <p:sp>
        <p:nvSpPr>
          <p:cNvPr id="5" name="文本框 4"/>
          <p:cNvSpPr txBox="1"/>
          <p:nvPr/>
        </p:nvSpPr>
        <p:spPr>
          <a:xfrm>
            <a:off x="362585" y="5146040"/>
            <a:ext cx="11296015" cy="1385570"/>
          </a:xfrm>
          <a:prstGeom prst="rect">
            <a:avLst/>
          </a:prstGeom>
          <a:noFill/>
        </p:spPr>
        <p:txBody>
          <a:bodyPr wrap="square" rtlCol="0">
            <a:noAutofit/>
          </a:bodyPr>
          <a:p>
            <a:r>
              <a:rPr lang="en-US" altLang="zh-CN"/>
              <a:t>In the example above, we first defined the data to be sent, including name and age. Then, we used the `</a:t>
            </a:r>
            <a:r>
              <a:rPr lang="en-US" altLang="zh-CN">
                <a:solidFill>
                  <a:srgbClr val="C00000"/>
                </a:solidFill>
              </a:rPr>
              <a:t>requests.post()</a:t>
            </a:r>
            <a:r>
              <a:rPr lang="en-US" altLang="zh-CN"/>
              <a:t>` method to send a POST request, passing the </a:t>
            </a:r>
            <a:r>
              <a:rPr lang="en-US" altLang="zh-CN">
                <a:solidFill>
                  <a:srgbClr val="C00000"/>
                </a:solidFill>
              </a:rPr>
              <a:t>data</a:t>
            </a:r>
            <a:r>
              <a:rPr lang="en-US" altLang="zh-CN"/>
              <a:t> via the `data` parameter. The returned result can be retrieved using `</a:t>
            </a:r>
            <a:r>
              <a:rPr lang="en-US" altLang="zh-CN">
                <a:solidFill>
                  <a:srgbClr val="C00000"/>
                </a:solidFill>
              </a:rPr>
              <a:t>response.text</a:t>
            </a:r>
            <a:r>
              <a:rPr lang="en-US" altLang="zh-CN"/>
              <a:t>`.</a:t>
            </a:r>
            <a:endParaRPr lang="zh-CN" altLang="en-US"/>
          </a:p>
        </p:txBody>
      </p:sp>
    </p:spTree>
    <p:custDataLst>
      <p:tags r:id="rId4"/>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5. Set request headers and parameters</a:t>
            </a:r>
            <a:endParaRPr lang="en-US" altLang="zh-CN"/>
          </a:p>
        </p:txBody>
      </p:sp>
      <p:sp>
        <p:nvSpPr>
          <p:cNvPr id="3" name="内容占位符 2"/>
          <p:cNvSpPr>
            <a:spLocks noGrp="1"/>
          </p:cNvSpPr>
          <p:nvPr>
            <p:ph idx="1"/>
            <p:custDataLst>
              <p:tags r:id="rId2"/>
            </p:custDataLst>
          </p:nvPr>
        </p:nvSpPr>
        <p:spPr/>
        <p:txBody>
          <a:bodyPr/>
          <a:p>
            <a:r>
              <a:rPr lang="en-US" altLang="zh-CN"/>
              <a:t>In practical applications, we may need to set request headers and parameters to control API behavior. Request headers are used to pass additional information, such as authentication information and user agents. Parameters are used to control API behavior, such as pagination, sorting, and filtering.</a:t>
            </a:r>
            <a:endParaRPr lang="en-US" altLang="zh-CN"/>
          </a:p>
          <a:p>
            <a:r>
              <a:rPr lang="en-US" altLang="zh-CN"/>
              <a:t>In Python, you can use the `headers` parameter from the `requests` library to set request headers and the `params` parameter to set parameters. Below is an example code:</a:t>
            </a:r>
            <a:endParaRPr lang="en-US" altLang="zh-CN"/>
          </a:p>
        </p:txBody>
      </p:sp>
      <p:pic>
        <p:nvPicPr>
          <p:cNvPr id="4" name="图片 3" descr="5"/>
          <p:cNvPicPr>
            <a:picLocks noChangeAspect="1"/>
          </p:cNvPicPr>
          <p:nvPr/>
        </p:nvPicPr>
        <p:blipFill>
          <a:blip r:embed="rId3"/>
          <a:stretch>
            <a:fillRect/>
          </a:stretch>
        </p:blipFill>
        <p:spPr>
          <a:xfrm>
            <a:off x="342265" y="4107180"/>
            <a:ext cx="6163310" cy="2750820"/>
          </a:xfrm>
          <a:prstGeom prst="rect">
            <a:avLst/>
          </a:prstGeom>
        </p:spPr>
      </p:pic>
      <p:sp>
        <p:nvSpPr>
          <p:cNvPr id="5" name="文本框 4"/>
          <p:cNvSpPr txBox="1"/>
          <p:nvPr/>
        </p:nvSpPr>
        <p:spPr>
          <a:xfrm>
            <a:off x="7379970" y="4502150"/>
            <a:ext cx="4064000" cy="2306955"/>
          </a:xfrm>
          <a:prstGeom prst="rect">
            <a:avLst/>
          </a:prstGeom>
          <a:noFill/>
        </p:spPr>
        <p:txBody>
          <a:bodyPr wrap="square" rtlCol="0">
            <a:spAutoFit/>
          </a:bodyPr>
          <a:p>
            <a:r>
              <a:rPr lang="en-US" altLang="zh-CN"/>
              <a:t>In the example above, we first defined the request headers and parameters. Then, we passed the request headers and parameters through the `headers` and `params` parameters in the `</a:t>
            </a:r>
            <a:r>
              <a:rPr lang="en-US" altLang="zh-CN">
                <a:solidFill>
                  <a:srgbClr val="C00000"/>
                </a:solidFill>
              </a:rPr>
              <a:t>requests.get()</a:t>
            </a:r>
            <a:r>
              <a:rPr lang="en-US" altLang="zh-CN"/>
              <a:t>` method. Different request </a:t>
            </a:r>
            <a:r>
              <a:rPr lang="en-US" altLang="zh-CN">
                <a:solidFill>
                  <a:srgbClr val="C00000"/>
                </a:solidFill>
              </a:rPr>
              <a:t>headers</a:t>
            </a:r>
            <a:r>
              <a:rPr lang="en-US" altLang="zh-CN"/>
              <a:t> and </a:t>
            </a:r>
            <a:r>
              <a:rPr lang="en-US" altLang="zh-CN">
                <a:solidFill>
                  <a:srgbClr val="C00000"/>
                </a:solidFill>
              </a:rPr>
              <a:t>para</a:t>
            </a:r>
            <a:r>
              <a:rPr lang="en-US" altLang="zh-CN"/>
              <a:t>meters can be set according to actual needs.</a:t>
            </a:r>
            <a:endParaRPr lang="zh-CN" altLang="en-US"/>
          </a:p>
        </p:txBody>
      </p:sp>
    </p:spTree>
    <p:custDataLst>
      <p:tags r:id="rId4"/>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6. Error Handling</a:t>
            </a:r>
            <a:endParaRPr lang="en-US" altLang="zh-CN"/>
          </a:p>
        </p:txBody>
      </p:sp>
      <p:sp>
        <p:nvSpPr>
          <p:cNvPr id="3" name="内容占位符 2"/>
          <p:cNvSpPr>
            <a:spLocks noGrp="1"/>
          </p:cNvSpPr>
          <p:nvPr>
            <p:ph idx="1"/>
            <p:custDataLst>
              <p:tags r:id="rId2"/>
            </p:custDataLst>
          </p:nvPr>
        </p:nvSpPr>
        <p:spPr/>
        <p:txBody>
          <a:bodyPr/>
          <a:p>
            <a:r>
              <a:rPr lang="en-US" altLang="zh-CN"/>
              <a:t>When using API interfaces, we need to consider error handling. Common errors include network connection errors, request timeouts, and server errors.</a:t>
            </a:r>
            <a:endParaRPr lang="en-US" altLang="zh-CN"/>
          </a:p>
          <a:p>
            <a:r>
              <a:rPr lang="en-US" altLang="zh-CN"/>
              <a:t>In Python, the try-except statement can be used to catch and handle exceptions. Below is an example code:</a:t>
            </a:r>
            <a:endParaRPr lang="en-US" altLang="zh-CN"/>
          </a:p>
        </p:txBody>
      </p:sp>
      <p:pic>
        <p:nvPicPr>
          <p:cNvPr id="4" name="图片 3" descr="6"/>
          <p:cNvPicPr>
            <a:picLocks noChangeAspect="1"/>
          </p:cNvPicPr>
          <p:nvPr/>
        </p:nvPicPr>
        <p:blipFill>
          <a:blip r:embed="rId3"/>
          <a:stretch>
            <a:fillRect/>
          </a:stretch>
        </p:blipFill>
        <p:spPr>
          <a:xfrm>
            <a:off x="608330" y="3173095"/>
            <a:ext cx="7409815" cy="1883410"/>
          </a:xfrm>
          <a:prstGeom prst="rect">
            <a:avLst/>
          </a:prstGeom>
        </p:spPr>
      </p:pic>
      <p:sp>
        <p:nvSpPr>
          <p:cNvPr id="5" name="文本框 4"/>
          <p:cNvSpPr txBox="1"/>
          <p:nvPr/>
        </p:nvSpPr>
        <p:spPr>
          <a:xfrm>
            <a:off x="245745" y="5140325"/>
            <a:ext cx="11090910" cy="1560830"/>
          </a:xfrm>
          <a:prstGeom prst="rect">
            <a:avLst/>
          </a:prstGeom>
          <a:noFill/>
        </p:spPr>
        <p:txBody>
          <a:bodyPr wrap="square" rtlCol="0">
            <a:noAutofit/>
          </a:bodyPr>
          <a:p>
            <a:r>
              <a:rPr lang="en-US" altLang="zh-CN"/>
              <a:t>In the example above, we first send a GET request and use the `</a:t>
            </a:r>
            <a:r>
              <a:rPr lang="en-US" altLang="zh-CN">
                <a:solidFill>
                  <a:srgbClr val="C00000"/>
                </a:solidFill>
              </a:rPr>
              <a:t>response.raise_for_status()</a:t>
            </a:r>
            <a:r>
              <a:rPr lang="en-US" altLang="zh-CN"/>
              <a:t>` method to check if the returned response is normal. If an error occurs, a `</a:t>
            </a:r>
            <a:r>
              <a:rPr lang="en-US" altLang="zh-CN">
                <a:solidFill>
                  <a:srgbClr val="C00000"/>
                </a:solidFill>
              </a:rPr>
              <a:t>requests.exceptions.RequestException</a:t>
            </a:r>
            <a:r>
              <a:rPr lang="en-US" altLang="zh-CN"/>
              <a:t>` will be thrown, which can be caught and handled using an `</a:t>
            </a:r>
            <a:r>
              <a:rPr lang="en-US" altLang="zh-CN">
                <a:solidFill>
                  <a:srgbClr val="C00000"/>
                </a:solidFill>
              </a:rPr>
              <a:t>except</a:t>
            </a:r>
            <a:r>
              <a:rPr lang="en-US" altLang="zh-CN"/>
              <a:t>` statement.</a:t>
            </a:r>
            <a:endParaRPr lang="zh-CN" altLang="en-US"/>
          </a:p>
        </p:txBody>
      </p:sp>
    </p:spTree>
    <p:custDataLst>
      <p:tags r:id="rId4"/>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custDataLst>
              <p:tags r:id="rId1"/>
            </p:custDataLst>
          </p:nvPr>
        </p:nvSpPr>
        <p:spPr/>
        <p:txBody>
          <a:bodyPr/>
          <a:p>
            <a:r>
              <a:rPr lang="en-US" altLang="zh-CN"/>
              <a:t>7. Summary</a:t>
            </a:r>
            <a:endParaRPr lang="en-US" altLang="zh-CN"/>
          </a:p>
        </p:txBody>
      </p:sp>
      <p:sp>
        <p:nvSpPr>
          <p:cNvPr id="3" name="内容占位符 2"/>
          <p:cNvSpPr>
            <a:spLocks noGrp="1"/>
          </p:cNvSpPr>
          <p:nvPr>
            <p:ph idx="1"/>
            <p:custDataLst>
              <p:tags r:id="rId2"/>
            </p:custDataLst>
          </p:nvPr>
        </p:nvSpPr>
        <p:spPr/>
        <p:txBody>
          <a:bodyPr/>
          <a:p>
            <a:r>
              <a:rPr lang="en-US" altLang="zh-CN"/>
              <a:t>This tutorial introduces how to call API interfaces in Python. We learned how to send GET and POST requests and how to process the data returned by the API. We also learned how to set request headers and parameters, and how to handle errors.</a:t>
            </a:r>
            <a:endParaRPr lang="en-US" altLang="zh-CN"/>
          </a:p>
        </p:txBody>
      </p:sp>
    </p:spTree>
    <p:custDataLst>
      <p:tags r:id="rId3"/>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UNIT_ISCONTENTSTITLE" val="0"/>
  <p:tag name="KSO_WM_UNIT_ISNUMDGMTITLE" val="0"/>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64.xml><?xml version="1.0" encoding="utf-8"?>
<p:tagLst xmlns:p="http://schemas.openxmlformats.org/presentationml/2006/main">
  <p:tag name="KSO_WM_UNIT_ISCONTENTSTITLE" val="0"/>
  <p:tag name="KSO_WM_UNIT_ISNUMDGMTITLE" val="0"/>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5.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8.xml><?xml version="1.0" encoding="utf-8"?>
<p:tagLst xmlns:p="http://schemas.openxmlformats.org/presentationml/2006/main">
  <p:tag name="KSO_WM_BEAUTIFY_FLAG" val="#wm#"/>
  <p:tag name="KSO_WM_TEMPLATE_CATEGORY" val="custom"/>
  <p:tag name="KSO_WM_TEMPLATE_INDEX" val="20205081"/>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7.xml><?xml version="1.0" encoding="utf-8"?>
<p:tagLst xmlns:p="http://schemas.openxmlformats.org/presentationml/2006/main">
  <p:tag name="KSO_WM_BEAUTIFY_FLAG" val="#wm#"/>
  <p:tag name="KSO_WM_TEMPLATE_CATEGORY" val="custom"/>
  <p:tag name="KSO_WM_TEMPLATE_INDEX" val="20205081"/>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0.xml><?xml version="1.0" encoding="utf-8"?>
<p:tagLst xmlns:p="http://schemas.openxmlformats.org/presentationml/2006/main">
  <p:tag name="KSO_WM_BEAUTIFY_FLAG" val="#wm#"/>
  <p:tag name="KSO_WM_TEMPLATE_CATEGORY" val="custom"/>
  <p:tag name="KSO_WM_TEMPLATE_INDEX" val="20205081"/>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3.xml><?xml version="1.0" encoding="utf-8"?>
<p:tagLst xmlns:p="http://schemas.openxmlformats.org/presentationml/2006/main">
  <p:tag name="KSO_WM_BEAUTIFY_FLAG" val="#wm#"/>
  <p:tag name="KSO_WM_TEMPLATE_CATEGORY" val="custom"/>
  <p:tag name="KSO_WM_TEMPLATE_INDEX" val="20205081"/>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6.xml><?xml version="1.0" encoding="utf-8"?>
<p:tagLst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4288</Words>
  <Application>WPS 演示</Application>
  <PresentationFormat>宽屏</PresentationFormat>
  <Paragraphs>50</Paragraphs>
  <Slides>8</Slides>
  <Notes>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8</vt:i4>
      </vt:variant>
    </vt:vector>
  </HeadingPairs>
  <TitlesOfParts>
    <vt:vector size="16" baseType="lpstr">
      <vt:lpstr>Arial</vt:lpstr>
      <vt:lpstr>宋体</vt:lpstr>
      <vt:lpstr>Wingdings</vt:lpstr>
      <vt:lpstr>Wingdings</vt:lpstr>
      <vt:lpstr>微软雅黑</vt:lpstr>
      <vt:lpstr>Arial Unicode MS</vt:lpstr>
      <vt:lpstr>Calibri</vt:lpstr>
      <vt:lpstr>WPS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秋天的海</cp:lastModifiedBy>
  <cp:revision>161</cp:revision>
  <dcterms:created xsi:type="dcterms:W3CDTF">2019-06-19T02:08:00Z</dcterms:created>
  <dcterms:modified xsi:type="dcterms:W3CDTF">2025-11-28T06:51:29Z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2052-12.1.0.23542</vt:lpwstr>
  </property>
  <property fmtid="{D5CDD505-2E9C-101B-9397-08002B2CF9AE}" pid="3" name="ICV">
    <vt:lpwstr>16C627F8D2B34277BD35783F20552034_11</vt:lpwstr>
  </property>
</Properties>
</file>